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Dosis"/>
      <p:regular r:id="rId48"/>
      <p:bold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ontserrat Medium"/>
      <p:regular r:id="rId54"/>
      <p:bold r:id="rId55"/>
      <p:italic r:id="rId56"/>
      <p:boldItalic r:id="rId57"/>
    </p:embeddedFont>
    <p:embeddedFont>
      <p:font typeface="Montserrat ExtraBold"/>
      <p:bold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Dosis-regular.fntdata"/><Relationship Id="rId47" Type="http://schemas.openxmlformats.org/officeDocument/2006/relationships/slide" Target="slides/slide40.xml"/><Relationship Id="rId49" Type="http://schemas.openxmlformats.org/officeDocument/2006/relationships/font" Target="fonts/Dosi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59" Type="http://schemas.openxmlformats.org/officeDocument/2006/relationships/font" Target="fonts/MontserratExtraBold-bold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Extra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b2b082d31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5b2b082d31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b2b082d31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5b2b082d31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7b21d765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37b21d765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7b21d7657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37b21d7657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7b21d7657_6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37b21d7657_6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7a409a37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237a409a37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7a409a37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37a409a37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2b082d3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5b2b082d3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7a409a37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37a409a37b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7a409a37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37a409a37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7a409a37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37a409a37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7b21d7657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37b21d7657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7a409a37b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37a409a37b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7a409a37b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37a409a37b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7a409a37b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37a409a37b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7a409a37b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37a409a37b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7a409a37b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37a409a37b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7a409a37b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37a409a37b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7a409a37b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37a409a37b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7a409a37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237a409a37b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7a409a37b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237a409a37b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7a409a37b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37a409a37b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7b21d7657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237b21d7657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7a409a37b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237a409a37b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7a409a37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237a409a37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7a409a37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237a409a37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37a409a37b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237a409a37b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7a409a37b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237a409a37b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37a409a37b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237a409a37b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7a409a37b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237a409a37b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7a409a37b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237a409a37b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7a409a37b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237a409a37b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7a409a37b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237a409a37b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7b21d7657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37b21d7657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7a409a37b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237a409a37b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7b21d7657_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37b21d7657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7b21d765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37b21d765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7b21d765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37b21d765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b2b082d31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5b2b082d31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b2b082d31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5b2b082d31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700200" y="2150850"/>
            <a:ext cx="774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hasCustomPrompt="1" type="title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700200" y="2150850"/>
            <a:ext cx="774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4"/>
          <p:cNvSpPr txBox="1"/>
          <p:nvPr>
            <p:ph idx="2" type="body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0"/>
          <p:cNvSpPr txBox="1"/>
          <p:nvPr>
            <p:ph hasCustomPrompt="1" type="title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2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58" name="Google Shape;158;p43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6838425" y="2408653"/>
            <a:ext cx="2281771" cy="256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3"/>
          <p:cNvSpPr txBox="1"/>
          <p:nvPr/>
        </p:nvSpPr>
        <p:spPr>
          <a:xfrm>
            <a:off x="368900" y="951506"/>
            <a:ext cx="31209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Roastery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3"/>
          <p:cNvSpPr txBox="1"/>
          <p:nvPr/>
        </p:nvSpPr>
        <p:spPr>
          <a:xfrm>
            <a:off x="368900" y="2551500"/>
            <a:ext cx="30183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 1 :</a:t>
            </a: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EDA, Insights &amp; Visualization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p43"/>
          <p:cNvCxnSpPr/>
          <p:nvPr/>
        </p:nvCxnSpPr>
        <p:spPr>
          <a:xfrm>
            <a:off x="477371" y="2423922"/>
            <a:ext cx="1893300" cy="17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43"/>
          <p:cNvSpPr txBox="1"/>
          <p:nvPr/>
        </p:nvSpPr>
        <p:spPr>
          <a:xfrm>
            <a:off x="379351" y="3963536"/>
            <a:ext cx="2418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2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781304" y="775075"/>
            <a:ext cx="789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duplicated values dengan fungsi .isna().sum()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485075"/>
            <a:ext cx="4984900" cy="28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2"/>
          <p:cNvSpPr txBox="1"/>
          <p:nvPr/>
        </p:nvSpPr>
        <p:spPr>
          <a:xfrm>
            <a:off x="5933850" y="2299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Hasil Observasi dari Cek Missing Values adalah tidak ada missing values pada data ini.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3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53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" name="Google Shape;267;p53"/>
          <p:cNvSpPr txBox="1"/>
          <p:nvPr/>
        </p:nvSpPr>
        <p:spPr>
          <a:xfrm>
            <a:off x="781304" y="775075"/>
            <a:ext cx="78999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Kesimpulan yang didapatkan 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dengan right skew atau positive skew adalah Age, AnnualIncome, ChronicDiseasses, dan TravelInsurance.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itur dengan left skew atau negative skew adalah FamilyMembers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Unnamed: 0 tidak disebutkan dalam kedua skew tersebut karena kami menganggap fitur ini sebagai index.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EmploymentType memiliki data terbanyak pada Private Sector/ Self Employed dengan jumlah data 1417 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GraduateOrNot memiliki data terbanyak pada kategori Yes dengan jumlah data 1692.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FrequentFlyer memiliki data terbanyak pada kategori No dengan jumlah data 1570.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EverTravelledAbroad memiliki data terbanyak pada kategori No dengan jumlah data 1607.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4"/>
          <p:cNvSpPr/>
          <p:nvPr/>
        </p:nvSpPr>
        <p:spPr>
          <a:xfrm>
            <a:off x="2040915" y="1478025"/>
            <a:ext cx="2449800" cy="2523900"/>
          </a:xfrm>
          <a:prstGeom prst="rect">
            <a:avLst/>
          </a:prstGeom>
          <a:solidFill>
            <a:srgbClr val="F5B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Analisis Data Numerik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54"/>
          <p:cNvSpPr/>
          <p:nvPr/>
        </p:nvSpPr>
        <p:spPr>
          <a:xfrm>
            <a:off x="4653288" y="1478025"/>
            <a:ext cx="2449800" cy="25239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Analisis Data Kategorik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Analisis Data Numerik)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50" y="1138950"/>
            <a:ext cx="5662538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Numerik)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900" y="1138950"/>
            <a:ext cx="5662538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7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Numerik)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75" y="1128250"/>
            <a:ext cx="5662538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8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Numerik)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75" y="1253700"/>
            <a:ext cx="235267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825" y="1277513"/>
            <a:ext cx="23336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115" y="1287038"/>
            <a:ext cx="24384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9"/>
          <p:cNvSpPr txBox="1"/>
          <p:nvPr/>
        </p:nvSpPr>
        <p:spPr>
          <a:xfrm>
            <a:off x="781300" y="1151425"/>
            <a:ext cx="80757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Kesimpulan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Tidak terdapat outlier pada data numerical, sehingga tidak perlu dilakukan handling outliers pada stage data preprocessing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 distribusi bimodal perlu dilakukan feature transformation pada stage data preprocessing untuk menjamin kualitas dari algoritma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annualIncome distribusi mendekati normal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familyMembers skew kanan perlu dilakukan feature transformation pada stage data preprocessing untuk menjamin kualitas dari algoritma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ChronicDiseases dan TravelInsurance perlu diubah tipe datanya menjadi categorical, dikarenakan ChronicDiseases dan TravelInsurance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hanya berisi 1 dan 0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59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Numerik)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9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0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Kategorik)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988" y="1203525"/>
            <a:ext cx="4530030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1"/>
          <p:cNvSpPr txBox="1"/>
          <p:nvPr/>
        </p:nvSpPr>
        <p:spPr>
          <a:xfrm>
            <a:off x="781300" y="1151425"/>
            <a:ext cx="80757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Kesimpulan :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Semua fitur kategorik merupakan kategori biner. Untuk sekarang tiidak ada yang tindakan lebih lanjut yang perlu dilakukan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Tidak ada </a:t>
            </a: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61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2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(Analisis Data Kategorik)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1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44"/>
          <p:cNvCxnSpPr>
            <a:endCxn id="168" idx="2"/>
          </p:cNvCxnSpPr>
          <p:nvPr/>
        </p:nvCxnSpPr>
        <p:spPr>
          <a:xfrm>
            <a:off x="4665000" y="1933425"/>
            <a:ext cx="2400" cy="1495500"/>
          </a:xfrm>
          <a:prstGeom prst="straightConnector1">
            <a:avLst/>
          </a:prstGeom>
          <a:noFill/>
          <a:ln cap="flat" cmpd="sng" w="19050">
            <a:solidFill>
              <a:srgbClr val="01949E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69" name="Google Shape;169;p44"/>
          <p:cNvCxnSpPr>
            <a:stCxn id="170" idx="2"/>
            <a:endCxn id="171" idx="2"/>
          </p:cNvCxnSpPr>
          <p:nvPr/>
        </p:nvCxnSpPr>
        <p:spPr>
          <a:xfrm>
            <a:off x="1581225" y="1933500"/>
            <a:ext cx="0" cy="1495500"/>
          </a:xfrm>
          <a:prstGeom prst="straightConnector1">
            <a:avLst/>
          </a:prstGeom>
          <a:noFill/>
          <a:ln cap="flat" cmpd="sng" w="19050">
            <a:solidFill>
              <a:srgbClr val="01949E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2" name="Google Shape;172;p44"/>
          <p:cNvSpPr/>
          <p:nvPr/>
        </p:nvSpPr>
        <p:spPr>
          <a:xfrm>
            <a:off x="312525" y="283181"/>
            <a:ext cx="25449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Anggota Kelompok :</a:t>
            </a:r>
            <a:endParaRPr b="0" i="0" sz="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4"/>
          <p:cNvSpPr/>
          <p:nvPr/>
        </p:nvSpPr>
        <p:spPr>
          <a:xfrm>
            <a:off x="1476375" y="1724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4"/>
          <p:cNvSpPr txBox="1"/>
          <p:nvPr/>
        </p:nvSpPr>
        <p:spPr>
          <a:xfrm>
            <a:off x="1847850" y="16287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Destya Fabiola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1476375" y="22289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4"/>
          <p:cNvSpPr txBox="1"/>
          <p:nvPr/>
        </p:nvSpPr>
        <p:spPr>
          <a:xfrm>
            <a:off x="1847850" y="2133525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Gede Wira W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44"/>
          <p:cNvSpPr/>
          <p:nvPr/>
        </p:nvSpPr>
        <p:spPr>
          <a:xfrm>
            <a:off x="1476375" y="27337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4"/>
          <p:cNvSpPr txBox="1"/>
          <p:nvPr/>
        </p:nvSpPr>
        <p:spPr>
          <a:xfrm>
            <a:off x="1847850" y="263835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Hans Mulyadi 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4"/>
          <p:cNvSpPr/>
          <p:nvPr/>
        </p:nvSpPr>
        <p:spPr>
          <a:xfrm>
            <a:off x="4562550" y="1724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4"/>
          <p:cNvSpPr txBox="1"/>
          <p:nvPr/>
        </p:nvSpPr>
        <p:spPr>
          <a:xfrm>
            <a:off x="4934025" y="1628700"/>
            <a:ext cx="27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Lutfi Arsi Astuti 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4"/>
          <p:cNvSpPr/>
          <p:nvPr/>
        </p:nvSpPr>
        <p:spPr>
          <a:xfrm>
            <a:off x="4562550" y="22289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4"/>
          <p:cNvSpPr txBox="1"/>
          <p:nvPr/>
        </p:nvSpPr>
        <p:spPr>
          <a:xfrm>
            <a:off x="4934025" y="2133525"/>
            <a:ext cx="27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Maria Jose V. B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44"/>
          <p:cNvSpPr/>
          <p:nvPr/>
        </p:nvSpPr>
        <p:spPr>
          <a:xfrm>
            <a:off x="4562550" y="27337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4"/>
          <p:cNvSpPr txBox="1"/>
          <p:nvPr/>
        </p:nvSpPr>
        <p:spPr>
          <a:xfrm>
            <a:off x="4934025" y="2638350"/>
            <a:ext cx="2733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Rifqi Adhityatama </a:t>
            </a:r>
            <a:endParaRPr b="0" i="0" sz="2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44"/>
          <p:cNvSpPr/>
          <p:nvPr/>
        </p:nvSpPr>
        <p:spPr>
          <a:xfrm>
            <a:off x="1476375" y="32195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4"/>
          <p:cNvSpPr txBox="1"/>
          <p:nvPr/>
        </p:nvSpPr>
        <p:spPr>
          <a:xfrm>
            <a:off x="1847850" y="3124125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Imam Ahmad Q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44"/>
          <p:cNvSpPr/>
          <p:nvPr/>
        </p:nvSpPr>
        <p:spPr>
          <a:xfrm>
            <a:off x="4562550" y="32195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4"/>
          <p:cNvSpPr txBox="1"/>
          <p:nvPr/>
        </p:nvSpPr>
        <p:spPr>
          <a:xfrm>
            <a:off x="4934025" y="3124125"/>
            <a:ext cx="27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Yandi Fajrahman</a:t>
            </a:r>
            <a:endParaRPr b="0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1362599" y="957859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900" y="1094575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781290" y="336475"/>
            <a:ext cx="551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(Heatmap)</a:t>
            </a:r>
            <a:endParaRPr i="1" sz="20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781290" y="336475"/>
            <a:ext cx="551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(Pairplot)</a:t>
            </a:r>
            <a:endParaRPr i="1" sz="20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138" y="1209350"/>
            <a:ext cx="4343186" cy="37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4"/>
          <p:cNvSpPr txBox="1"/>
          <p:nvPr/>
        </p:nvSpPr>
        <p:spPr>
          <a:xfrm>
            <a:off x="781290" y="336475"/>
            <a:ext cx="551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(Striplot)</a:t>
            </a:r>
            <a:endParaRPr i="1" sz="20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4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585700"/>
            <a:ext cx="7826300" cy="2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/>
        </p:nvSpPr>
        <p:spPr>
          <a:xfrm>
            <a:off x="781290" y="336475"/>
            <a:ext cx="551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 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(Striplot)</a:t>
            </a:r>
            <a:endParaRPr i="1" sz="20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5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25" y="1479151"/>
            <a:ext cx="7850001" cy="2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6"/>
          <p:cNvSpPr txBox="1"/>
          <p:nvPr/>
        </p:nvSpPr>
        <p:spPr>
          <a:xfrm>
            <a:off x="781300" y="1151425"/>
            <a:ext cx="80757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hasil Striplot terlihat cukup konsisten antara feature EverTraveledAbroad,FrequentFlyer, AnnualIncome dengan label (TravelInsurance)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 pasang-pasangan feature yang berkorelasi satu sama lain yaitu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FreqentFlyer dan Annual Income (0.35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EverTravelledAbroad dan Annual Income(0.49)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EmploymentType dan Annual Income (-0.35)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(EmplomentType : Private Sector/Self Employed berkorelasi positif dengan Annual Income, Government Sector berkorelasi negatif dengan Annual Income)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EverTravelledAbroad dan FrequentFlyer(0.28)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66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(Kesimpulan)</a:t>
            </a:r>
            <a:endParaRPr sz="18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6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7"/>
          <p:cNvSpPr txBox="1"/>
          <p:nvPr/>
        </p:nvSpPr>
        <p:spPr>
          <a:xfrm>
            <a:off x="781300" y="1151425"/>
            <a:ext cx="80757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feature-feature yang memiliki korelasi tinggi dengan label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TravelInsurance dan Annual Income(0.40)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TravelInsurance dan FrequentFlyer(0.23)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TravelInsurance dan EverTravelledAbroad(0.43)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Rekomendasi :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heatmap, tidak ada fitur yang redundant &gt;0.7, jadi tidak perlu ada fitur yang dihilangkan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antar feature yang memiliki korelasi tinggi, bisa di explore lebih lanjut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67"/>
          <p:cNvSpPr txBox="1"/>
          <p:nvPr/>
        </p:nvSpPr>
        <p:spPr>
          <a:xfrm>
            <a:off x="78129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3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(Kesimpulan)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67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68"/>
          <p:cNvSpPr/>
          <p:nvPr/>
        </p:nvSpPr>
        <p:spPr>
          <a:xfrm>
            <a:off x="781290" y="1478025"/>
            <a:ext cx="2449800" cy="2523900"/>
          </a:xfrm>
          <a:prstGeom prst="rect">
            <a:avLst/>
          </a:prstGeom>
          <a:solidFill>
            <a:srgbClr val="F5B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Analisis 2 Parameter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9" name="Google Shape;369;p68"/>
          <p:cNvSpPr/>
          <p:nvPr/>
        </p:nvSpPr>
        <p:spPr>
          <a:xfrm>
            <a:off x="3393663" y="1478025"/>
            <a:ext cx="2449800" cy="25239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Analisis 3 Parameter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" name="Google Shape;370;p68"/>
          <p:cNvSpPr/>
          <p:nvPr/>
        </p:nvSpPr>
        <p:spPr>
          <a:xfrm>
            <a:off x="6006051" y="1478025"/>
            <a:ext cx="2712900" cy="25239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Recommendation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69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62" y="1140800"/>
            <a:ext cx="5033366" cy="3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9"/>
          <p:cNvSpPr txBox="1"/>
          <p:nvPr/>
        </p:nvSpPr>
        <p:spPr>
          <a:xfrm>
            <a:off x="5933850" y="2156100"/>
            <a:ext cx="283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Persentase pelanggan yang tidak tertarik membeli travel insurance lebih besar yaitu sebesar 64%.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70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75" y="1216075"/>
            <a:ext cx="4702550" cy="35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70"/>
          <p:cNvSpPr txBox="1"/>
          <p:nvPr/>
        </p:nvSpPr>
        <p:spPr>
          <a:xfrm>
            <a:off x="5682925" y="1724975"/>
            <a:ext cx="317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Pelanggan dengan umur 27-32 tahun terlihat banyak yang tidak tertarik untuk membeli travel insurance. Sedangkan pelanggan umur &lt;= 26 dan &gt;=33 terlihat banyak yg tertarik membeli.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71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1"/>
          <p:cNvSpPr txBox="1"/>
          <p:nvPr/>
        </p:nvSpPr>
        <p:spPr>
          <a:xfrm>
            <a:off x="5933850" y="1478650"/>
            <a:ext cx="283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Pelanggan dengan tipe pekerjaan private sector/self employed lebih tertarik membeli travel insurance sebesar 80% dibanding government sector yang hanya tertarik 20% saja.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228625"/>
            <a:ext cx="5033366" cy="37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45"/>
          <p:cNvCxnSpPr>
            <a:stCxn id="193" idx="2"/>
            <a:endCxn id="194" idx="2"/>
          </p:cNvCxnSpPr>
          <p:nvPr/>
        </p:nvCxnSpPr>
        <p:spPr>
          <a:xfrm>
            <a:off x="3195675" y="2104950"/>
            <a:ext cx="0" cy="1495500"/>
          </a:xfrm>
          <a:prstGeom prst="straightConnector1">
            <a:avLst/>
          </a:prstGeom>
          <a:noFill/>
          <a:ln cap="flat" cmpd="sng" w="19050">
            <a:solidFill>
              <a:srgbClr val="01949E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95" name="Google Shape;195;p45"/>
          <p:cNvSpPr/>
          <p:nvPr/>
        </p:nvSpPr>
        <p:spPr>
          <a:xfrm>
            <a:off x="312525" y="283175"/>
            <a:ext cx="11640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</a:t>
            </a:r>
            <a:endParaRPr b="0" i="0" sz="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/>
          <p:nvPr/>
        </p:nvSpPr>
        <p:spPr>
          <a:xfrm>
            <a:off x="3090825" y="18955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5"/>
          <p:cNvSpPr txBox="1"/>
          <p:nvPr/>
        </p:nvSpPr>
        <p:spPr>
          <a:xfrm>
            <a:off x="3462300" y="18001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45"/>
          <p:cNvSpPr/>
          <p:nvPr/>
        </p:nvSpPr>
        <p:spPr>
          <a:xfrm>
            <a:off x="3090825" y="240037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5"/>
          <p:cNvSpPr txBox="1"/>
          <p:nvPr/>
        </p:nvSpPr>
        <p:spPr>
          <a:xfrm>
            <a:off x="3462300" y="23049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5"/>
          <p:cNvSpPr/>
          <p:nvPr/>
        </p:nvSpPr>
        <p:spPr>
          <a:xfrm>
            <a:off x="3090825" y="29052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5"/>
          <p:cNvSpPr txBox="1"/>
          <p:nvPr/>
        </p:nvSpPr>
        <p:spPr>
          <a:xfrm>
            <a:off x="3462300" y="280980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3090825" y="339097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5"/>
          <p:cNvSpPr txBox="1"/>
          <p:nvPr/>
        </p:nvSpPr>
        <p:spPr>
          <a:xfrm>
            <a:off x="3462300" y="3295575"/>
            <a:ext cx="39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Insight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&amp; Business Recommendation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72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2"/>
          <p:cNvSpPr txBox="1"/>
          <p:nvPr/>
        </p:nvSpPr>
        <p:spPr>
          <a:xfrm>
            <a:off x="5933850" y="1779725"/>
            <a:ext cx="2835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Terjadi kenaikan tajam pada pelanggan dengan pendapatan tahunan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diatas 1.3M untuk tertarik untuk membeli asuransi perjalanan.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2" name="Google Shape;4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25" y="1228625"/>
            <a:ext cx="4681031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73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3"/>
          <p:cNvSpPr txBox="1"/>
          <p:nvPr/>
        </p:nvSpPr>
        <p:spPr>
          <a:xfrm>
            <a:off x="5933850" y="1779725"/>
            <a:ext cx="2835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Pelanggan dengan lulusan perguruan tinggi ataupun bukan, tidak memiliki dampat pada ketertarikan pembelian travel insurance.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0" name="Google Shape;4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25" y="1153350"/>
            <a:ext cx="5033366" cy="37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4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74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50" y="1216075"/>
            <a:ext cx="5033366" cy="377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4"/>
          <p:cNvSpPr txBox="1"/>
          <p:nvPr/>
        </p:nvSpPr>
        <p:spPr>
          <a:xfrm>
            <a:off x="5544950" y="1348900"/>
            <a:ext cx="3224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Keluarga dengan jumlah anggota 6 orang keatas lebih terlihat tertarik untuk membeli travel insurance, sedangkan yang berjumlah 2 orang terlihat hanya sedikit yang tertarik dan keluarga dengan anggota 3-5 orang agak banyak tertarik.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75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5"/>
          <p:cNvSpPr txBox="1"/>
          <p:nvPr/>
        </p:nvSpPr>
        <p:spPr>
          <a:xfrm>
            <a:off x="5544950" y="1662525"/>
            <a:ext cx="322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Pelanggan dengan penyakit bawaan maupun tidak, tidak memiliki dampak yang signifikan pada pembelian travel insurance.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6" name="Google Shape;4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153350"/>
            <a:ext cx="4450400" cy="3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6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76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6"/>
          <p:cNvSpPr txBox="1"/>
          <p:nvPr/>
        </p:nvSpPr>
        <p:spPr>
          <a:xfrm>
            <a:off x="5544950" y="917825"/>
            <a:ext cx="322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Secara signifikan pelanggan yang melakukan perjalanan abroad lebih banyak tertarik untuk membeli travel insurance yaitu sebesar 42% dibanding yang tidak membeli. Sedangkan pelanggan yang tidak melakukan perjalanan abroad merasa tidak tertarik untuk membeli travel insurance.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4" name="Google Shape;4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75" y="1203550"/>
            <a:ext cx="4667826" cy="35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(2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77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7"/>
          <p:cNvSpPr txBox="1"/>
          <p:nvPr/>
        </p:nvSpPr>
        <p:spPr>
          <a:xfrm>
            <a:off x="5544950" y="2034350"/>
            <a:ext cx="322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Pelanggan yang sering melakukan penerbangan lebih banyak tertarik untuk membeli travel insurance.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2" name="Google Shape;4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49" y="1216075"/>
            <a:ext cx="4558526" cy="3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(3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78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25" y="1241175"/>
            <a:ext cx="5240149" cy="374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9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(3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79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325" y="1153325"/>
            <a:ext cx="5285035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0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(3 Parameter Analysis)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80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125" y="1266275"/>
            <a:ext cx="5285035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1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(Business Recommendation)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1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1"/>
          <p:cNvSpPr txBox="1"/>
          <p:nvPr/>
        </p:nvSpPr>
        <p:spPr>
          <a:xfrm>
            <a:off x="781300" y="1151425"/>
            <a:ext cx="80757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Menargetkan promo penawaran terhadap target pelanggan dengan kriteria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bekerja di private sector/self employment.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memiliki annual income diatas 1.3M.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 lulusan perguruan tinggi.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pernah melakukan perjalanan keluar negeri.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Sering melakukan penerbangan.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pembagian umur menjadi 3 kategori dan promo penawaran dengan target pelanggan yang berumur kurang dari 26 tahun dan diatas 33 tahun.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/>
        </p:nvSpPr>
        <p:spPr>
          <a:xfrm>
            <a:off x="1814846" y="924207"/>
            <a:ext cx="55143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3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</a:t>
            </a:r>
            <a:r>
              <a:rPr b="1" lang="en" sz="36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i="0" lang="en" sz="3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b="1" i="0" lang="en" sz="5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5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5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EDA, Insight &amp; Visualizations</a:t>
            </a:r>
            <a:endParaRPr b="1" i="0" sz="5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1929146" y="2638713"/>
            <a:ext cx="5514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46"/>
          <p:cNvSpPr txBox="1"/>
          <p:nvPr/>
        </p:nvSpPr>
        <p:spPr>
          <a:xfrm>
            <a:off x="1623038" y="3595888"/>
            <a:ext cx="5898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3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Travel Insurance Dataset</a:t>
            </a:r>
            <a:endParaRPr b="0" i="0" sz="5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2"/>
          <p:cNvSpPr txBox="1"/>
          <p:nvPr/>
        </p:nvSpPr>
        <p:spPr>
          <a:xfrm>
            <a:off x="781300" y="336475"/>
            <a:ext cx="5514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 startAt="4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(Business Recommendation)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82"/>
          <p:cNvSpPr txBox="1"/>
          <p:nvPr/>
        </p:nvSpPr>
        <p:spPr>
          <a:xfrm>
            <a:off x="0" y="0"/>
            <a:ext cx="7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2"/>
          <p:cNvSpPr txBox="1"/>
          <p:nvPr/>
        </p:nvSpPr>
        <p:spPr>
          <a:xfrm>
            <a:off x="781300" y="1151425"/>
            <a:ext cx="80757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prioritas terhadap pelanggan dengan kriteria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Memprioritaskan penawaran kepada pelanggan yang bekerja di private sector, memiliki annual income diatas 1,3M dan berumur diatas 28 tahun.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Memiliki annual income lebih dari 1.3M pada semua rentang umur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Punya anggota keluarga sebanyak 4 orang  karena tingkat risiko yang tinggi akibat sait dan tanggungan keluarga.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Mempunyai anggota keluarge sebanyak 5 orang di bawah umur 28 tahun dan yang terdiri dari 4 orang pada umur 26-32 tahun.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6" name="Google Shape;2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291615"/>
            <a:ext cx="4683549" cy="31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7"/>
          <p:cNvSpPr txBox="1"/>
          <p:nvPr/>
        </p:nvSpPr>
        <p:spPr>
          <a:xfrm>
            <a:off x="781304" y="775075"/>
            <a:ext cx="789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informasi data menggunakan fungsi .info()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8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48"/>
          <p:cNvSpPr txBox="1"/>
          <p:nvPr/>
        </p:nvSpPr>
        <p:spPr>
          <a:xfrm>
            <a:off x="781304" y="775075"/>
            <a:ext cx="7899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informasi data (numerik) menggunakan fungsi .describe()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535238"/>
            <a:ext cx="76676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9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2" name="Google Shape;232;p49"/>
          <p:cNvSpPr txBox="1"/>
          <p:nvPr/>
        </p:nvSpPr>
        <p:spPr>
          <a:xfrm>
            <a:off x="781304" y="775075"/>
            <a:ext cx="7899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informasi data (kategorik) menggunakan fungsi .describe()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580215"/>
            <a:ext cx="77247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50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0" name="Google Shape;240;p50"/>
          <p:cNvSpPr txBox="1"/>
          <p:nvPr/>
        </p:nvSpPr>
        <p:spPr>
          <a:xfrm>
            <a:off x="781304" y="775075"/>
            <a:ext cx="789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missing values dengan fungsi .isna().sum()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485075"/>
            <a:ext cx="4984900" cy="28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 txBox="1"/>
          <p:nvPr/>
        </p:nvSpPr>
        <p:spPr>
          <a:xfrm>
            <a:off x="5933850" y="2299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Hasil Observasi dari Cek Missing Values adalah tidak ada missing values pada data ini.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781290" y="336475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3429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1"/>
          <p:cNvSpPr txBox="1"/>
          <p:nvPr/>
        </p:nvSpPr>
        <p:spPr>
          <a:xfrm>
            <a:off x="781290" y="137871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" name="Google Shape;249;p51"/>
          <p:cNvSpPr txBox="1"/>
          <p:nvPr/>
        </p:nvSpPr>
        <p:spPr>
          <a:xfrm>
            <a:off x="781304" y="775075"/>
            <a:ext cx="789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Mengecek duplicated values dengan fungsi .isna().sum()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933850" y="2448013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Hasil Observasi dari Cek Data Duplicated adalah tidak ada duplicate data pada data ini.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25" y="2420740"/>
            <a:ext cx="46672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